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58fd47c6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58fd47c6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58fd47c6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458fd47c6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58fd47c6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58fd47c6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58fd47c62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58fd47c62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58fd47c6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58fd47c6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58fd47c6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58fd47c6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58fd47c6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58fd47c6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58fd47c62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58fd47c62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58fd47c6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58fd47c6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58fd47c62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58fd47c62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58fd47c62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58fd47c62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408900" y="807150"/>
            <a:ext cx="6048600" cy="1233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0" lang="en-GB" sz="3000">
                <a:solidFill>
                  <a:srgbClr val="FAFAFC"/>
                </a:solidFill>
                <a:highlight>
                  <a:srgbClr val="171717"/>
                </a:highlight>
                <a:latin typeface="Lato"/>
                <a:ea typeface="Lato"/>
                <a:cs typeface="Lato"/>
                <a:sym typeface="Lato"/>
              </a:rPr>
              <a:t>Predict Response Times for NYC Service Requests</a:t>
            </a:r>
            <a:endParaRPr sz="3000">
              <a:solidFill>
                <a:schemeClr val="dk2"/>
              </a:solidFill>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p:txBody>
      </p:sp>
      <p:sp>
        <p:nvSpPr>
          <p:cNvPr id="177" name="Google Shape;177;p18"/>
          <p:cNvSpPr txBox="1"/>
          <p:nvPr/>
        </p:nvSpPr>
        <p:spPr>
          <a:xfrm>
            <a:off x="7119275" y="3907700"/>
            <a:ext cx="1940700" cy="3678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Presented by Rick Azzi</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492075" y="5897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Training and Evaluation</a:t>
            </a:r>
            <a:endParaRPr/>
          </a:p>
        </p:txBody>
      </p:sp>
      <p:sp>
        <p:nvSpPr>
          <p:cNvPr id="238" name="Google Shape;238;p27"/>
          <p:cNvSpPr txBox="1"/>
          <p:nvPr/>
        </p:nvSpPr>
        <p:spPr>
          <a:xfrm>
            <a:off x="299025" y="1094100"/>
            <a:ext cx="8495400" cy="21597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In the Model Training and Evaluation phase:</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 </a:t>
            </a:r>
            <a:r>
              <a:rPr lang="en-GB" sz="1200">
                <a:solidFill>
                  <a:schemeClr val="lt1"/>
                </a:solidFill>
                <a:highlight>
                  <a:srgbClr val="171717"/>
                </a:highlight>
                <a:latin typeface="Lato"/>
                <a:ea typeface="Lato"/>
                <a:cs typeface="Lato"/>
                <a:sym typeface="Lato"/>
              </a:rPr>
              <a:t>I split the dataset into training and testing sets using an 80-20 split to ensure robust evaluation. </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 I trained the data on 7 different regression models , including Gradient Boosting Regressor, Random Forest Regressor, Linear Regression, XGBoost, LightGBM Regressor, Ridge Regression, and Lasso Regression. </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 After training, I evaluated each model using key metrics: Root Mean Squared Error (RMSE) , Mean Absolute Error (MAE), and R² Score . </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 The results showed that XGBoost and LightGBM Regressor performed the best, achieving the lowest RMSE (0.63) and MAE (0.42), along with the highest R² Score (0.73). Other strong performers included the Random Forest Regressor (RMSE: 0.65, R²: 0.71). Simpler models like Linear Regression , Ridge Regression , and Lasso Regression demonstrated lower performance, with Lasso Regression showing the highest errors (RMSE: 0.80, R²: 0.56).</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 Based on these results, I selected LightGBM Regressor as the final model due to its balance of accuracy and efficiency.</a:t>
            </a:r>
            <a:endParaRPr sz="1300">
              <a:solidFill>
                <a:schemeClr val="lt1"/>
              </a:solidFill>
              <a:latin typeface="Lato"/>
              <a:ea typeface="Lato"/>
              <a:cs typeface="Lato"/>
              <a:sym typeface="Lato"/>
            </a:endParaRPr>
          </a:p>
        </p:txBody>
      </p:sp>
      <p:sp>
        <p:nvSpPr>
          <p:cNvPr id="239" name="Google Shape;239;p27"/>
          <p:cNvSpPr txBox="1"/>
          <p:nvPr/>
        </p:nvSpPr>
        <p:spPr>
          <a:xfrm>
            <a:off x="299025" y="3308300"/>
            <a:ext cx="1321500" cy="327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Models </a:t>
            </a:r>
            <a:r>
              <a:rPr lang="en-GB" sz="1300">
                <a:solidFill>
                  <a:schemeClr val="lt1"/>
                </a:solidFill>
                <a:latin typeface="Lato"/>
                <a:ea typeface="Lato"/>
                <a:cs typeface="Lato"/>
                <a:sym typeface="Lato"/>
              </a:rPr>
              <a:t>Results</a:t>
            </a:r>
            <a:endParaRPr sz="1300">
              <a:solidFill>
                <a:schemeClr val="lt1"/>
              </a:solidFill>
              <a:latin typeface="Lato"/>
              <a:ea typeface="Lato"/>
              <a:cs typeface="Lato"/>
              <a:sym typeface="Lato"/>
            </a:endParaRPr>
          </a:p>
        </p:txBody>
      </p:sp>
      <p:pic>
        <p:nvPicPr>
          <p:cNvPr id="240" name="Google Shape;240;p27" title="Screenshot 2025-03-27 160841.png"/>
          <p:cNvPicPr preferRelativeResize="0"/>
          <p:nvPr/>
        </p:nvPicPr>
        <p:blipFill>
          <a:blip r:embed="rId3">
            <a:alphaModFix/>
          </a:blip>
          <a:stretch>
            <a:fillRect/>
          </a:stretch>
        </p:blipFill>
        <p:spPr>
          <a:xfrm>
            <a:off x="1620525" y="3308300"/>
            <a:ext cx="7173901" cy="1737100"/>
          </a:xfrm>
          <a:prstGeom prst="rect">
            <a:avLst/>
          </a:prstGeom>
          <a:noFill/>
          <a:ln>
            <a:noFill/>
          </a:ln>
        </p:spPr>
      </p:pic>
      <p:sp>
        <p:nvSpPr>
          <p:cNvPr id="241" name="Google Shape;241;p27"/>
          <p:cNvSpPr/>
          <p:nvPr/>
        </p:nvSpPr>
        <p:spPr>
          <a:xfrm>
            <a:off x="4502600" y="4422729"/>
            <a:ext cx="177000" cy="143400"/>
          </a:xfrm>
          <a:prstGeom prst="star5">
            <a:avLst>
              <a:gd fmla="val 31941"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1458025" y="5692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Improvement</a:t>
            </a:r>
            <a:endParaRPr/>
          </a:p>
        </p:txBody>
      </p:sp>
      <p:sp>
        <p:nvSpPr>
          <p:cNvPr id="247" name="Google Shape;247;p28"/>
          <p:cNvSpPr txBox="1"/>
          <p:nvPr/>
        </p:nvSpPr>
        <p:spPr>
          <a:xfrm>
            <a:off x="612400" y="1346175"/>
            <a:ext cx="8073000" cy="25071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500">
                <a:solidFill>
                  <a:srgbClr val="D4D4D4"/>
                </a:solidFill>
                <a:highlight>
                  <a:srgbClr val="1E1E1E"/>
                </a:highlight>
                <a:latin typeface="Lato"/>
                <a:ea typeface="Lato"/>
                <a:cs typeface="Lato"/>
                <a:sym typeface="Lato"/>
              </a:rPr>
              <a:t>In this section, I implemented several enhancements to improve the chosen Model, LightGBM Regressor model performance and robustness. First, I ensured the dataset was cleaner and aligned with the expected feature structure, which reduced mismatches and improved consistency. I also fine-tuned the model using optimized hyperparameters and incorporated early stopping to prevent overfitting. Additionally, I evaluated the model using multiple metrics (RMSE, MAE, R²) to get a comprehensive understanding of its performance. Finally, I saved the enhanced model in a dedicated directory for better organization. These changes resulted in a more accurate and reliable model</a:t>
            </a:r>
            <a:endParaRPr sz="1500">
              <a:solidFill>
                <a:srgbClr val="D4D4D4"/>
              </a:solidFill>
              <a:highlight>
                <a:srgbClr val="1E1E1E"/>
              </a:highlight>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p:txBody>
      </p:sp>
      <p:pic>
        <p:nvPicPr>
          <p:cNvPr id="248" name="Google Shape;248;p28" title="Screenshot 2025-03-27 161618.png"/>
          <p:cNvPicPr preferRelativeResize="0"/>
          <p:nvPr/>
        </p:nvPicPr>
        <p:blipFill>
          <a:blip r:embed="rId3">
            <a:alphaModFix/>
          </a:blip>
          <a:stretch>
            <a:fillRect/>
          </a:stretch>
        </p:blipFill>
        <p:spPr>
          <a:xfrm>
            <a:off x="660100" y="4302850"/>
            <a:ext cx="2828925" cy="447675"/>
          </a:xfrm>
          <a:prstGeom prst="rect">
            <a:avLst/>
          </a:prstGeom>
          <a:noFill/>
          <a:ln>
            <a:noFill/>
          </a:ln>
        </p:spPr>
      </p:pic>
      <p:sp>
        <p:nvSpPr>
          <p:cNvPr id="249" name="Google Shape;249;p28"/>
          <p:cNvSpPr txBox="1"/>
          <p:nvPr/>
        </p:nvSpPr>
        <p:spPr>
          <a:xfrm>
            <a:off x="660100" y="3928150"/>
            <a:ext cx="2391300" cy="3747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Enhanced Model Results</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492100" y="555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55" name="Google Shape;255;p29"/>
          <p:cNvSpPr txBox="1"/>
          <p:nvPr/>
        </p:nvSpPr>
        <p:spPr>
          <a:xfrm>
            <a:off x="871275" y="1366600"/>
            <a:ext cx="7494000" cy="2650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highlight>
                  <a:srgbClr val="171717"/>
                </a:highlight>
                <a:latin typeface="Lato"/>
                <a:ea typeface="Lato"/>
                <a:cs typeface="Lato"/>
                <a:sym typeface="Lato"/>
              </a:rPr>
              <a:t>This project successfully delivered a robust predictive model capable of forecasting response times for NYC service requests with strong performance metrics (RMSE: 0.63, R²: 0.73). Our work demonstrated rigorous data preprocessing, feature engineering, and model evaluation, ensuring the model is both accurate and reliable. Importantly, the model was tested on new, unseen data to confirm its real-world applicability, proving its ability to handle diverse scenarios effectively. This tool is valuable for NYC service agencies, empowering them to allocate resources more efficiently, prioritize critical complaints, and reduce delays ultimately improving public satisfaction and operational efficiency. By leveraging this model, agencies can make data-driven decisions that enhance their responsiveness and better serve the community.</a:t>
            </a:r>
            <a:endParaRPr sz="15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342200" y="644200"/>
            <a:ext cx="364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Table of contents</a:t>
            </a:r>
            <a:endParaRPr>
              <a:latin typeface="Lato"/>
              <a:ea typeface="Lato"/>
              <a:cs typeface="Lato"/>
              <a:sym typeface="Lato"/>
            </a:endParaRPr>
          </a:p>
        </p:txBody>
      </p:sp>
      <p:sp>
        <p:nvSpPr>
          <p:cNvPr id="183" name="Google Shape;183;p19"/>
          <p:cNvSpPr txBox="1"/>
          <p:nvPr/>
        </p:nvSpPr>
        <p:spPr>
          <a:xfrm>
            <a:off x="905325" y="1720875"/>
            <a:ext cx="2479800" cy="330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1 - Introduction</a:t>
            </a:r>
            <a:endParaRPr sz="16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2- Data </a:t>
            </a:r>
            <a:r>
              <a:rPr lang="en-GB" sz="1600">
                <a:solidFill>
                  <a:schemeClr val="lt1"/>
                </a:solidFill>
                <a:highlight>
                  <a:srgbClr val="171717"/>
                </a:highlight>
                <a:latin typeface="Lato"/>
                <a:ea typeface="Lato"/>
                <a:cs typeface="Lato"/>
                <a:sym typeface="Lato"/>
              </a:rPr>
              <a:t>Acquisition</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chemeClr val="lt1"/>
                </a:solidFill>
                <a:highlight>
                  <a:srgbClr val="171717"/>
                </a:highlight>
                <a:latin typeface="Lato"/>
                <a:ea typeface="Lato"/>
                <a:cs typeface="Lato"/>
                <a:sym typeface="Lato"/>
              </a:rPr>
              <a:t>3- Data Exploration</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chemeClr val="lt1"/>
                </a:solidFill>
                <a:highlight>
                  <a:srgbClr val="171717"/>
                </a:highlight>
                <a:latin typeface="Lato"/>
                <a:ea typeface="Lato"/>
                <a:cs typeface="Lato"/>
                <a:sym typeface="Lato"/>
              </a:rPr>
              <a:t>4- Data Preprocessing</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chemeClr val="lt1"/>
                </a:solidFill>
                <a:highlight>
                  <a:srgbClr val="171717"/>
                </a:highlight>
                <a:latin typeface="Lato"/>
                <a:ea typeface="Lato"/>
                <a:cs typeface="Lato"/>
                <a:sym typeface="Lato"/>
              </a:rPr>
              <a:t>5- </a:t>
            </a:r>
            <a:r>
              <a:rPr lang="en-GB" sz="1600">
                <a:solidFill>
                  <a:schemeClr val="lt1"/>
                </a:solidFill>
                <a:highlight>
                  <a:srgbClr val="171717"/>
                </a:highlight>
                <a:latin typeface="Lato"/>
                <a:ea typeface="Lato"/>
                <a:cs typeface="Lato"/>
                <a:sym typeface="Lato"/>
              </a:rPr>
              <a:t>Visualizations</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1800"/>
              </a:spcAft>
              <a:buNone/>
            </a:pPr>
            <a:r>
              <a:t/>
            </a:r>
            <a:endParaRPr sz="1600">
              <a:solidFill>
                <a:srgbClr val="FAFAFC"/>
              </a:solidFill>
              <a:highlight>
                <a:srgbClr val="171717"/>
              </a:highlight>
              <a:latin typeface="Lato"/>
              <a:ea typeface="Lato"/>
              <a:cs typeface="Lato"/>
              <a:sym typeface="Lato"/>
            </a:endParaRPr>
          </a:p>
        </p:txBody>
      </p:sp>
      <p:sp>
        <p:nvSpPr>
          <p:cNvPr id="184" name="Google Shape;184;p19"/>
          <p:cNvSpPr txBox="1"/>
          <p:nvPr/>
        </p:nvSpPr>
        <p:spPr>
          <a:xfrm>
            <a:off x="5197250" y="1672825"/>
            <a:ext cx="2629800" cy="28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6- </a:t>
            </a:r>
            <a:r>
              <a:rPr lang="en-GB" sz="1600">
                <a:solidFill>
                  <a:schemeClr val="lt1"/>
                </a:solidFill>
                <a:highlight>
                  <a:srgbClr val="171717"/>
                </a:highlight>
              </a:rPr>
              <a:t>Feature Engineering and Data Transformation</a:t>
            </a:r>
            <a:endParaRPr sz="1600">
              <a:solidFill>
                <a:schemeClr val="lt1"/>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7- Model Training and Evaluation</a:t>
            </a:r>
            <a:endParaRPr sz="16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8- Model Improvement</a:t>
            </a:r>
            <a:endParaRPr sz="16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600">
                <a:solidFill>
                  <a:srgbClr val="FAFAFC"/>
                </a:solidFill>
                <a:highlight>
                  <a:srgbClr val="171717"/>
                </a:highlight>
                <a:latin typeface="Lato"/>
                <a:ea typeface="Lato"/>
                <a:cs typeface="Lato"/>
                <a:sym typeface="Lato"/>
              </a:rPr>
              <a:t>9- Conclusion</a:t>
            </a:r>
            <a:endParaRPr sz="16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t/>
            </a:r>
            <a:endParaRPr sz="1600">
              <a:solidFill>
                <a:srgbClr val="FAFAFC"/>
              </a:solidFill>
              <a:highlight>
                <a:srgbClr val="171717"/>
              </a:highlight>
              <a:latin typeface="Lato"/>
              <a:ea typeface="Lato"/>
              <a:cs typeface="Lato"/>
              <a:sym typeface="Lato"/>
            </a:endParaRPr>
          </a:p>
          <a:p>
            <a:pPr indent="-330200" lvl="0" marL="457200" rtl="0" algn="l">
              <a:lnSpc>
                <a:spcPct val="100000"/>
              </a:lnSpc>
              <a:spcBef>
                <a:spcPts val="1800"/>
              </a:spcBef>
              <a:spcAft>
                <a:spcPts val="0"/>
              </a:spcAft>
              <a:buClr>
                <a:schemeClr val="accent1"/>
              </a:buClr>
              <a:buSzPts val="1600"/>
              <a:buFont typeface="Lato"/>
              <a:buChar char="❏"/>
            </a:pPr>
            <a:r>
              <a:t/>
            </a:r>
            <a:endParaRPr sz="16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444400" y="6101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a:p>
            <a:pPr indent="0" lvl="0" marL="0" rtl="0" algn="l">
              <a:spcBef>
                <a:spcPts val="0"/>
              </a:spcBef>
              <a:spcAft>
                <a:spcPts val="0"/>
              </a:spcAft>
              <a:buNone/>
            </a:pPr>
            <a:r>
              <a:t/>
            </a:r>
            <a:endParaRPr/>
          </a:p>
        </p:txBody>
      </p:sp>
      <p:sp>
        <p:nvSpPr>
          <p:cNvPr id="190" name="Google Shape;190;p20"/>
          <p:cNvSpPr txBox="1"/>
          <p:nvPr/>
        </p:nvSpPr>
        <p:spPr>
          <a:xfrm>
            <a:off x="864475" y="3035700"/>
            <a:ext cx="7017000" cy="1621500"/>
          </a:xfrm>
          <a:prstGeom prst="rect">
            <a:avLst/>
          </a:prstGeom>
          <a:solidFill>
            <a:schemeClr val="dk2"/>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600">
                <a:solidFill>
                  <a:schemeClr val="lt1"/>
                </a:solidFill>
                <a:latin typeface="Lato"/>
                <a:ea typeface="Lato"/>
                <a:cs typeface="Lato"/>
                <a:sym typeface="Lato"/>
              </a:rPr>
              <a:t>The aim is to clean and transform this data into a usable format to build a predictive model capable of accurately forecasting response times for various types of complaints. Ultimately, this model will empower NYC service agencies to anticipate delays, allocate resources more effectively, and improve overall operational efficiency, leading to faster resolutions and enhanced public satisfaction.</a:t>
            </a:r>
            <a:endParaRPr sz="1600">
              <a:solidFill>
                <a:schemeClr val="lt1"/>
              </a:solidFill>
              <a:latin typeface="Lato"/>
              <a:ea typeface="Lato"/>
              <a:cs typeface="Lato"/>
              <a:sym typeface="Lato"/>
            </a:endParaRPr>
          </a:p>
        </p:txBody>
      </p:sp>
      <p:sp>
        <p:nvSpPr>
          <p:cNvPr id="191" name="Google Shape;191;p20"/>
          <p:cNvSpPr txBox="1"/>
          <p:nvPr/>
        </p:nvSpPr>
        <p:spPr>
          <a:xfrm>
            <a:off x="959850" y="1318925"/>
            <a:ext cx="6765000" cy="1158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The 311 Service Requests from 2010 to Present dataset is a comprehensive record of non-emergency complaints and service requests made by New York City residents, covering a wide range of issues such as noise, sanitation, and street conditions.</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437575" y="5964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t>
            </a:r>
            <a:r>
              <a:rPr lang="en-GB"/>
              <a:t>Acquisition</a:t>
            </a:r>
            <a:endParaRPr/>
          </a:p>
        </p:txBody>
      </p:sp>
      <p:sp>
        <p:nvSpPr>
          <p:cNvPr id="197" name="Google Shape;197;p21"/>
          <p:cNvSpPr txBox="1"/>
          <p:nvPr/>
        </p:nvSpPr>
        <p:spPr>
          <a:xfrm>
            <a:off x="680550" y="1359775"/>
            <a:ext cx="7344000" cy="11583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highlight>
                  <a:srgbClr val="171717"/>
                </a:highlight>
              </a:rPr>
              <a:t>The dataset used in this project is sourced from the NYC Open Data website and contains 39 million rows and 47 columns . It provides comprehensive records of non-emergency service requests made by NYC residents, including details such as complaint types, locations, date, and agency actions.</a:t>
            </a:r>
            <a:endParaRPr sz="1600">
              <a:solidFill>
                <a:schemeClr val="lt1"/>
              </a:solidFill>
              <a:latin typeface="Lato"/>
              <a:ea typeface="Lato"/>
              <a:cs typeface="Lato"/>
              <a:sym typeface="Lato"/>
            </a:endParaRPr>
          </a:p>
        </p:txBody>
      </p:sp>
      <p:sp>
        <p:nvSpPr>
          <p:cNvPr id="198" name="Google Shape;198;p21"/>
          <p:cNvSpPr txBox="1"/>
          <p:nvPr/>
        </p:nvSpPr>
        <p:spPr>
          <a:xfrm>
            <a:off x="680550" y="3025325"/>
            <a:ext cx="7514100" cy="1965600"/>
          </a:xfrm>
          <a:prstGeom prst="rect">
            <a:avLst/>
          </a:prstGeom>
          <a:solidFill>
            <a:srgbClr val="17171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highlight>
                  <a:srgbClr val="171717"/>
                </a:highlight>
              </a:rPr>
              <a:t>To acquire the 311 Service Requests dataset , I utilized the NYC Open Data API, which provides access to the data. Given the massive size of the dataset, downloading it in its entirety at once would have been impractical and inefficient. To address this challenge, I implemented a chunk-based data retrieval approach. </a:t>
            </a:r>
            <a:r>
              <a:rPr lang="en-GB" sz="1600">
                <a:solidFill>
                  <a:srgbClr val="FAFAFC"/>
                </a:solidFill>
                <a:highlight>
                  <a:srgbClr val="171717"/>
                </a:highlight>
              </a:rPr>
              <a:t>To save time and computational resources, all steps in this project were saved as chunks in a new directory. This approach prevented the need to rerun the code, which would have been time-consuming due to the large size of the dataset.</a:t>
            </a:r>
            <a:endParaRPr sz="1600">
              <a:solidFill>
                <a:srgbClr val="FAFAFC"/>
              </a:solidFill>
              <a:highlight>
                <a:srgbClr val="171717"/>
              </a:highlight>
            </a:endParaRPr>
          </a:p>
          <a:p>
            <a:pPr indent="0" lvl="0" marL="0" rtl="0" algn="l">
              <a:spcBef>
                <a:spcPts val="0"/>
              </a:spcBef>
              <a:spcAft>
                <a:spcPts val="0"/>
              </a:spcAft>
              <a:buNone/>
            </a:pPr>
            <a:r>
              <a:t/>
            </a:r>
            <a:endParaRPr sz="1600">
              <a:solidFill>
                <a:schemeClr val="lt1"/>
              </a:solidFill>
              <a:highlight>
                <a:srgbClr val="171717"/>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500425" y="5897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Exploration</a:t>
            </a:r>
            <a:endParaRPr/>
          </a:p>
        </p:txBody>
      </p:sp>
      <p:sp>
        <p:nvSpPr>
          <p:cNvPr id="204" name="Google Shape;204;p22"/>
          <p:cNvSpPr txBox="1"/>
          <p:nvPr/>
        </p:nvSpPr>
        <p:spPr>
          <a:xfrm>
            <a:off x="285425" y="1087300"/>
            <a:ext cx="8325000" cy="23571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lang="en-GB" sz="1200">
                <a:solidFill>
                  <a:srgbClr val="FAFAFC"/>
                </a:solidFill>
                <a:highlight>
                  <a:srgbClr val="171717"/>
                </a:highlight>
                <a:latin typeface="Lato"/>
                <a:ea typeface="Lato"/>
                <a:cs typeface="Lato"/>
                <a:sym typeface="Lato"/>
              </a:rPr>
              <a:t>To gain a comprehensive understanding of the dataset, I performed an initial exploration to assess its structure, quality, and contents. </a:t>
            </a:r>
            <a:endParaRPr sz="1200">
              <a:solidFill>
                <a:srgbClr val="FAFAFC"/>
              </a:solidFill>
              <a:highlight>
                <a:srgbClr val="171717"/>
              </a:highlight>
              <a:latin typeface="Lato"/>
              <a:ea typeface="Lato"/>
              <a:cs typeface="Lato"/>
              <a:sym typeface="Lato"/>
            </a:endParaRPr>
          </a:p>
          <a:p>
            <a:pPr indent="0" lvl="0" marL="0" rtl="0" algn="l">
              <a:lnSpc>
                <a:spcPct val="100000"/>
              </a:lnSpc>
              <a:spcBef>
                <a:spcPts val="900"/>
              </a:spcBef>
              <a:spcAft>
                <a:spcPts val="0"/>
              </a:spcAft>
              <a:buNone/>
            </a:pPr>
            <a:r>
              <a:rPr lang="en-GB" sz="1200">
                <a:solidFill>
                  <a:srgbClr val="FAFAFC"/>
                </a:solidFill>
                <a:highlight>
                  <a:srgbClr val="171717"/>
                </a:highlight>
                <a:latin typeface="Lato"/>
                <a:ea typeface="Lato"/>
                <a:cs typeface="Lato"/>
                <a:sym typeface="Lato"/>
              </a:rPr>
              <a:t>Checking the Dimensions : Verified the number of rows and columns to ensure the dataset was complete.</a:t>
            </a:r>
            <a:endParaRPr sz="12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200">
                <a:solidFill>
                  <a:srgbClr val="FAFAFC"/>
                </a:solidFill>
                <a:highlight>
                  <a:srgbClr val="171717"/>
                </a:highlight>
                <a:latin typeface="Lato"/>
                <a:ea typeface="Lato"/>
                <a:cs typeface="Lato"/>
                <a:sym typeface="Lato"/>
              </a:rPr>
              <a:t>Previewing the Data : Printed the first few rows to examine the structure and identify key features such as </a:t>
            </a:r>
            <a:r>
              <a:rPr lang="en-GB" sz="1200">
                <a:solidFill>
                  <a:srgbClr val="EB5757"/>
                </a:solidFill>
                <a:highlight>
                  <a:srgbClr val="171717"/>
                </a:highlight>
                <a:latin typeface="Lato"/>
                <a:ea typeface="Lato"/>
                <a:cs typeface="Lato"/>
                <a:sym typeface="Lato"/>
              </a:rPr>
              <a:t>complaint_type</a:t>
            </a:r>
            <a:r>
              <a:rPr lang="en-GB" sz="1200">
                <a:solidFill>
                  <a:srgbClr val="FAFAFC"/>
                </a:solidFill>
                <a:highlight>
                  <a:srgbClr val="171717"/>
                </a:highlight>
                <a:latin typeface="Lato"/>
                <a:ea typeface="Lato"/>
                <a:cs typeface="Lato"/>
                <a:sym typeface="Lato"/>
              </a:rPr>
              <a:t>, </a:t>
            </a:r>
            <a:r>
              <a:rPr lang="en-GB" sz="1200">
                <a:solidFill>
                  <a:srgbClr val="EB5757"/>
                </a:solidFill>
                <a:highlight>
                  <a:srgbClr val="171717"/>
                </a:highlight>
                <a:latin typeface="Lato"/>
                <a:ea typeface="Lato"/>
                <a:cs typeface="Lato"/>
                <a:sym typeface="Lato"/>
              </a:rPr>
              <a:t>incident_zip</a:t>
            </a:r>
            <a:r>
              <a:rPr lang="en-GB" sz="1200">
                <a:solidFill>
                  <a:srgbClr val="FAFAFC"/>
                </a:solidFill>
                <a:highlight>
                  <a:srgbClr val="171717"/>
                </a:highlight>
                <a:latin typeface="Lato"/>
                <a:ea typeface="Lato"/>
                <a:cs typeface="Lato"/>
                <a:sym typeface="Lato"/>
              </a:rPr>
              <a:t>, and </a:t>
            </a:r>
            <a:r>
              <a:rPr lang="en-GB" sz="1200">
                <a:solidFill>
                  <a:srgbClr val="EB5757"/>
                </a:solidFill>
                <a:highlight>
                  <a:srgbClr val="171717"/>
                </a:highlight>
                <a:latin typeface="Lato"/>
                <a:ea typeface="Lato"/>
                <a:cs typeface="Lato"/>
                <a:sym typeface="Lato"/>
              </a:rPr>
              <a:t>date </a:t>
            </a:r>
            <a:r>
              <a:rPr lang="en-GB" sz="1200">
                <a:solidFill>
                  <a:schemeClr val="lt1"/>
                </a:solidFill>
                <a:highlight>
                  <a:srgbClr val="171717"/>
                </a:highlight>
                <a:latin typeface="Lato"/>
                <a:ea typeface="Lato"/>
                <a:cs typeface="Lato"/>
                <a:sym typeface="Lato"/>
              </a:rPr>
              <a:t>columns</a:t>
            </a:r>
            <a:r>
              <a:rPr lang="en-GB" sz="1200">
                <a:solidFill>
                  <a:srgbClr val="FAFAFC"/>
                </a:solidFill>
                <a:highlight>
                  <a:srgbClr val="171717"/>
                </a:highlight>
                <a:latin typeface="Lato"/>
                <a:ea typeface="Lato"/>
                <a:cs typeface="Lato"/>
                <a:sym typeface="Lato"/>
              </a:rPr>
              <a:t>.</a:t>
            </a:r>
            <a:endParaRPr sz="12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200">
                <a:solidFill>
                  <a:srgbClr val="FAFAFC"/>
                </a:solidFill>
                <a:highlight>
                  <a:srgbClr val="171717"/>
                </a:highlight>
                <a:latin typeface="Lato"/>
                <a:ea typeface="Lato"/>
                <a:cs typeface="Lato"/>
                <a:sym typeface="Lato"/>
              </a:rPr>
              <a:t>Validating Column Types : Reviewed the data types of each column to identify potential inconsistencies, such as mixed types in certain fields (e.g., </a:t>
            </a:r>
            <a:r>
              <a:rPr lang="en-GB" sz="1200">
                <a:solidFill>
                  <a:srgbClr val="EB5757"/>
                </a:solidFill>
                <a:highlight>
                  <a:srgbClr val="171717"/>
                </a:highlight>
                <a:latin typeface="Lato"/>
                <a:ea typeface="Lato"/>
                <a:cs typeface="Lato"/>
                <a:sym typeface="Lato"/>
              </a:rPr>
              <a:t>start_date,</a:t>
            </a:r>
            <a:r>
              <a:rPr lang="en-GB" sz="1200">
                <a:solidFill>
                  <a:srgbClr val="EB5757"/>
                </a:solidFill>
                <a:highlight>
                  <a:srgbClr val="171717"/>
                </a:highlight>
                <a:latin typeface="Lato"/>
                <a:ea typeface="Lato"/>
                <a:cs typeface="Lato"/>
                <a:sym typeface="Lato"/>
              </a:rPr>
              <a:t>closed_date</a:t>
            </a:r>
            <a:r>
              <a:rPr lang="en-GB" sz="1200">
                <a:solidFill>
                  <a:srgbClr val="FAFAFC"/>
                </a:solidFill>
                <a:highlight>
                  <a:srgbClr val="171717"/>
                </a:highlight>
                <a:latin typeface="Lato"/>
                <a:ea typeface="Lato"/>
                <a:cs typeface="Lato"/>
                <a:sym typeface="Lato"/>
              </a:rPr>
              <a:t>).</a:t>
            </a:r>
            <a:endParaRPr sz="12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rPr lang="en-GB" sz="1200">
                <a:solidFill>
                  <a:srgbClr val="FAFAFC"/>
                </a:solidFill>
                <a:highlight>
                  <a:srgbClr val="171717"/>
                </a:highlight>
                <a:latin typeface="Lato"/>
                <a:ea typeface="Lato"/>
                <a:cs typeface="Lato"/>
                <a:sym typeface="Lato"/>
              </a:rPr>
              <a:t>Ensuring Completeness : Confirmed that all expected columns were present and aligned with the project requirements.</a:t>
            </a:r>
            <a:endParaRPr sz="1200">
              <a:solidFill>
                <a:srgbClr val="FAFAFC"/>
              </a:solidFill>
              <a:highlight>
                <a:srgbClr val="171717"/>
              </a:highlight>
              <a:latin typeface="Lato"/>
              <a:ea typeface="Lato"/>
              <a:cs typeface="Lato"/>
              <a:sym typeface="Lato"/>
            </a:endParaRPr>
          </a:p>
          <a:p>
            <a:pPr indent="0" lvl="0" marL="0" rtl="0" algn="l">
              <a:lnSpc>
                <a:spcPct val="100000"/>
              </a:lnSpc>
              <a:spcBef>
                <a:spcPts val="1800"/>
              </a:spcBef>
              <a:spcAft>
                <a:spcPts val="0"/>
              </a:spcAft>
              <a:buNone/>
            </a:pPr>
            <a:r>
              <a:t/>
            </a:r>
            <a:endParaRPr sz="1200">
              <a:solidFill>
                <a:schemeClr val="accent1"/>
              </a:solidFill>
              <a:latin typeface="Lato"/>
              <a:ea typeface="Lato"/>
              <a:cs typeface="Lato"/>
              <a:sym typeface="Lato"/>
            </a:endParaRPr>
          </a:p>
        </p:txBody>
      </p:sp>
      <p:pic>
        <p:nvPicPr>
          <p:cNvPr id="205" name="Google Shape;205;p22" title="Screenshot 2025-03-27 144557.png"/>
          <p:cNvPicPr preferRelativeResize="0"/>
          <p:nvPr/>
        </p:nvPicPr>
        <p:blipFill>
          <a:blip r:embed="rId3">
            <a:alphaModFix/>
          </a:blip>
          <a:stretch>
            <a:fillRect/>
          </a:stretch>
        </p:blipFill>
        <p:spPr>
          <a:xfrm>
            <a:off x="137013" y="3485325"/>
            <a:ext cx="8869973" cy="162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512500" y="5965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a:p>
            <a:pPr indent="0" lvl="0" marL="0" rtl="0" algn="l">
              <a:spcBef>
                <a:spcPts val="0"/>
              </a:spcBef>
              <a:spcAft>
                <a:spcPts val="0"/>
              </a:spcAft>
              <a:buNone/>
            </a:pPr>
            <a:r>
              <a:t/>
            </a:r>
            <a:endParaRPr/>
          </a:p>
        </p:txBody>
      </p:sp>
      <p:sp>
        <p:nvSpPr>
          <p:cNvPr id="211" name="Google Shape;211;p23"/>
          <p:cNvSpPr txBox="1"/>
          <p:nvPr/>
        </p:nvSpPr>
        <p:spPr>
          <a:xfrm>
            <a:off x="605575" y="1203100"/>
            <a:ext cx="8338500" cy="3617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rgbClr val="171717"/>
                </a:highlight>
                <a:latin typeface="Lato"/>
                <a:ea typeface="Lato"/>
                <a:cs typeface="Lato"/>
                <a:sym typeface="Lato"/>
              </a:rPr>
              <a:t>During the preprocessing phase, I performed several critical steps to ensure the dataset was clean and ready for modeling. </a:t>
            </a:r>
            <a:endParaRPr sz="12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t/>
            </a:r>
            <a:endParaRPr sz="1200">
              <a:solidFill>
                <a:schemeClr val="lt1"/>
              </a:solidFill>
              <a:highlight>
                <a:srgbClr val="171717"/>
              </a:highlight>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highlight>
                  <a:srgbClr val="171717"/>
                </a:highlight>
                <a:latin typeface="Lato"/>
                <a:ea typeface="Lato"/>
                <a:cs typeface="Lato"/>
                <a:sym typeface="Lato"/>
              </a:rPr>
              <a:t>Dropped unnecessary columns that did not contribute to the analysis, reducing the dimensionality of the dataset. </a:t>
            </a:r>
            <a:endParaRPr sz="1200">
              <a:solidFill>
                <a:schemeClr val="lt1"/>
              </a:solidFill>
              <a:highlight>
                <a:srgbClr val="171717"/>
              </a:highlight>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rgbClr val="FAFAFC"/>
                </a:solidFill>
                <a:highlight>
                  <a:srgbClr val="171717"/>
                </a:highlight>
              </a:rPr>
              <a:t>Checked for missing values and calculated their percentages for each column, identifying key areas that required attention. Upon analysis, I found that certain columns had more than</a:t>
            </a:r>
            <a:r>
              <a:rPr lang="en-GB" sz="1200">
                <a:solidFill>
                  <a:schemeClr val="dk2"/>
                </a:solidFill>
                <a:highlight>
                  <a:srgbClr val="171717"/>
                </a:highlight>
              </a:rPr>
              <a:t> </a:t>
            </a:r>
            <a:r>
              <a:rPr lang="en-GB" sz="1200">
                <a:solidFill>
                  <a:schemeClr val="dk2"/>
                </a:solidFill>
                <a:highlight>
                  <a:schemeClr val="lt1"/>
                </a:highlight>
              </a:rPr>
              <a:t>70% null values </a:t>
            </a:r>
            <a:r>
              <a:rPr lang="en-GB" sz="1200">
                <a:solidFill>
                  <a:srgbClr val="FAFAFC"/>
                </a:solidFill>
                <a:highlight>
                  <a:srgbClr val="171717"/>
                </a:highlight>
              </a:rPr>
              <a:t>which significantly reduced their utility for modeling. To maintain data integrity and focus on high-quality inputs, I decided to drop these columns rather than retain incomplete or unreliable data. For the remaining columns with manageable levels of missing values, I addressed the gaps through appropriate imputation or removal strategies, ensuring the dataset was robust and ready for further analysis.</a:t>
            </a:r>
            <a:endParaRPr sz="1200">
              <a:solidFill>
                <a:schemeClr val="lt1"/>
              </a:solidFill>
              <a:highlight>
                <a:srgbClr val="171717"/>
              </a:highlight>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highlight>
                  <a:srgbClr val="171717"/>
                </a:highlight>
                <a:latin typeface="Lato"/>
                <a:ea typeface="Lato"/>
                <a:cs typeface="Lato"/>
                <a:sym typeface="Lato"/>
              </a:rPr>
              <a:t>Checked for duplicates and removed them.</a:t>
            </a:r>
            <a:endParaRPr sz="1200">
              <a:solidFill>
                <a:schemeClr val="lt1"/>
              </a:solidFill>
              <a:highlight>
                <a:srgbClr val="171717"/>
              </a:highlight>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highlight>
                  <a:srgbClr val="171717"/>
                </a:highlight>
                <a:latin typeface="Lato"/>
                <a:ea typeface="Lato"/>
                <a:cs typeface="Lato"/>
                <a:sym typeface="Lato"/>
              </a:rPr>
              <a:t>Addressed outliers to improve the quality of the dataset. </a:t>
            </a:r>
            <a:endParaRPr sz="1200">
              <a:solidFill>
                <a:schemeClr val="lt1"/>
              </a:solidFill>
              <a:highlight>
                <a:srgbClr val="171717"/>
              </a:highlight>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highlight>
                  <a:srgbClr val="171717"/>
                </a:highlight>
                <a:latin typeface="Lato"/>
                <a:ea typeface="Lato"/>
                <a:cs typeface="Lato"/>
                <a:sym typeface="Lato"/>
              </a:rPr>
              <a:t>Created </a:t>
            </a:r>
            <a:r>
              <a:rPr lang="en-GB" sz="1200">
                <a:solidFill>
                  <a:schemeClr val="lt1"/>
                </a:solidFill>
                <a:highlight>
                  <a:srgbClr val="171717"/>
                </a:highlight>
                <a:latin typeface="Lato"/>
                <a:ea typeface="Lato"/>
                <a:cs typeface="Lato"/>
                <a:sym typeface="Lato"/>
              </a:rPr>
              <a:t>the target column “response_time”. </a:t>
            </a:r>
            <a:r>
              <a:rPr lang="en-GB" sz="1200">
                <a:solidFill>
                  <a:schemeClr val="lt1"/>
                </a:solidFill>
                <a:highlight>
                  <a:srgbClr val="171717"/>
                </a:highlight>
                <a:latin typeface="Lato"/>
                <a:ea typeface="Lato"/>
                <a:cs typeface="Lato"/>
                <a:sym typeface="Lato"/>
              </a:rPr>
              <a:t>A key challenge arose when creating the target variable.</a:t>
            </a:r>
            <a:endParaRPr sz="1200">
              <a:solidFill>
                <a:schemeClr val="lt1"/>
              </a:solidFill>
              <a:latin typeface="Lato"/>
              <a:ea typeface="Lato"/>
              <a:cs typeface="Lato"/>
              <a:sym typeface="Lato"/>
            </a:endParaRPr>
          </a:p>
          <a:p>
            <a:pPr indent="0" lvl="0" marL="457200" rtl="0" algn="l">
              <a:spcBef>
                <a:spcPts val="0"/>
              </a:spcBef>
              <a:spcAft>
                <a:spcPts val="0"/>
              </a:spcAft>
              <a:buNone/>
            </a:pPr>
            <a:r>
              <a:rPr lang="en-GB" sz="1200">
                <a:solidFill>
                  <a:schemeClr val="lt1"/>
                </a:solidFill>
                <a:highlight>
                  <a:srgbClr val="171717"/>
                </a:highlight>
                <a:latin typeface="Lato"/>
                <a:ea typeface="Lato"/>
                <a:cs typeface="Lato"/>
                <a:sym typeface="Lato"/>
              </a:rPr>
              <a:t>Initially, I intended to calculate response time as the difference between the </a:t>
            </a:r>
            <a:r>
              <a:rPr lang="en-GB" sz="1200">
                <a:solidFill>
                  <a:schemeClr val="lt1"/>
                </a:solidFill>
                <a:latin typeface="Lato"/>
                <a:ea typeface="Lato"/>
                <a:cs typeface="Lato"/>
                <a:sym typeface="Lato"/>
              </a:rPr>
              <a:t>created_date</a:t>
            </a:r>
            <a:r>
              <a:rPr lang="en-GB" sz="1200">
                <a:solidFill>
                  <a:schemeClr val="lt1"/>
                </a:solidFill>
                <a:highlight>
                  <a:srgbClr val="171717"/>
                </a:highlight>
                <a:latin typeface="Lato"/>
                <a:ea typeface="Lato"/>
                <a:cs typeface="Lato"/>
                <a:sym typeface="Lato"/>
              </a:rPr>
              <a:t> (start date) and </a:t>
            </a:r>
            <a:r>
              <a:rPr lang="en-GB" sz="1200">
                <a:solidFill>
                  <a:schemeClr val="lt1"/>
                </a:solidFill>
                <a:latin typeface="Lato"/>
                <a:ea typeface="Lato"/>
                <a:cs typeface="Lato"/>
                <a:sym typeface="Lato"/>
              </a:rPr>
              <a:t>closed_date</a:t>
            </a:r>
            <a:r>
              <a:rPr lang="en-GB" sz="1200">
                <a:solidFill>
                  <a:schemeClr val="lt1"/>
                </a:solidFill>
                <a:highlight>
                  <a:srgbClr val="171717"/>
                </a:highlight>
                <a:latin typeface="Lato"/>
                <a:ea typeface="Lato"/>
                <a:cs typeface="Lato"/>
                <a:sym typeface="Lato"/>
              </a:rPr>
              <a:t> (closure date) of the Complaint. However, the </a:t>
            </a:r>
            <a:r>
              <a:rPr lang="en-GB" sz="1200">
                <a:solidFill>
                  <a:schemeClr val="lt1"/>
                </a:solidFill>
                <a:latin typeface="Lato"/>
                <a:ea typeface="Lato"/>
                <a:cs typeface="Lato"/>
                <a:sym typeface="Lato"/>
              </a:rPr>
              <a:t>closed_date</a:t>
            </a:r>
            <a:r>
              <a:rPr lang="en-GB" sz="1200">
                <a:solidFill>
                  <a:schemeClr val="lt1"/>
                </a:solidFill>
                <a:highlight>
                  <a:srgbClr val="171717"/>
                </a:highlight>
                <a:latin typeface="Lato"/>
                <a:ea typeface="Lato"/>
                <a:cs typeface="Lato"/>
                <a:sym typeface="Lato"/>
              </a:rPr>
              <a:t> column had 71% null values, making it unreliable and unprofessional to use for this purpose. Instead, I used the </a:t>
            </a:r>
            <a:r>
              <a:rPr lang="en-GB" sz="1200">
                <a:solidFill>
                  <a:schemeClr val="lt1"/>
                </a:solidFill>
                <a:latin typeface="Lato"/>
                <a:ea typeface="Lato"/>
                <a:cs typeface="Lato"/>
                <a:sym typeface="Lato"/>
              </a:rPr>
              <a:t>resolution_action_updated_date</a:t>
            </a:r>
            <a:r>
              <a:rPr lang="en-GB" sz="1200">
                <a:solidFill>
                  <a:schemeClr val="lt1"/>
                </a:solidFill>
                <a:highlight>
                  <a:srgbClr val="171717"/>
                </a:highlight>
                <a:latin typeface="Lato"/>
                <a:ea typeface="Lato"/>
                <a:cs typeface="Lato"/>
                <a:sym typeface="Lato"/>
              </a:rPr>
              <a:t> column, which represents the date when the responding agency last updated the service request (SR), which means the date they responded. By calculating the difference between </a:t>
            </a:r>
            <a:r>
              <a:rPr lang="en-GB" sz="1200">
                <a:solidFill>
                  <a:schemeClr val="lt1"/>
                </a:solidFill>
                <a:latin typeface="Lato"/>
                <a:ea typeface="Lato"/>
                <a:cs typeface="Lato"/>
                <a:sym typeface="Lato"/>
              </a:rPr>
              <a:t>created_date</a:t>
            </a:r>
            <a:r>
              <a:rPr lang="en-GB" sz="1200">
                <a:solidFill>
                  <a:schemeClr val="lt1"/>
                </a:solidFill>
                <a:highlight>
                  <a:srgbClr val="171717"/>
                </a:highlight>
                <a:latin typeface="Lato"/>
                <a:ea typeface="Lato"/>
                <a:cs typeface="Lato"/>
                <a:sym typeface="Lato"/>
              </a:rPr>
              <a:t> and </a:t>
            </a:r>
            <a:r>
              <a:rPr lang="en-GB" sz="1200">
                <a:solidFill>
                  <a:schemeClr val="lt1"/>
                </a:solidFill>
                <a:latin typeface="Lato"/>
                <a:ea typeface="Lato"/>
                <a:cs typeface="Lato"/>
                <a:sym typeface="Lato"/>
              </a:rPr>
              <a:t>resolution_action_updated_date</a:t>
            </a:r>
            <a:r>
              <a:rPr lang="en-GB" sz="1200">
                <a:solidFill>
                  <a:schemeClr val="lt1"/>
                </a:solidFill>
                <a:highlight>
                  <a:srgbClr val="171717"/>
                </a:highlight>
                <a:latin typeface="Lato"/>
                <a:ea typeface="Lato"/>
                <a:cs typeface="Lato"/>
                <a:sym typeface="Lato"/>
              </a:rPr>
              <a:t>, I successfully created a robust and accurate ‘</a:t>
            </a:r>
            <a:r>
              <a:rPr lang="en-GB" sz="1200">
                <a:solidFill>
                  <a:schemeClr val="lt1"/>
                </a:solidFill>
                <a:latin typeface="Lato"/>
                <a:ea typeface="Lato"/>
                <a:cs typeface="Lato"/>
                <a:sym typeface="Lato"/>
              </a:rPr>
              <a:t>response_time’</a:t>
            </a:r>
            <a:r>
              <a:rPr lang="en-GB" sz="1200">
                <a:solidFill>
                  <a:schemeClr val="lt1"/>
                </a:solidFill>
                <a:highlight>
                  <a:srgbClr val="171717"/>
                </a:highlight>
                <a:latin typeface="Lato"/>
                <a:ea typeface="Lato"/>
                <a:cs typeface="Lato"/>
                <a:sym typeface="Lato"/>
              </a:rPr>
              <a:t> (in minutes) column that reflects the time taken to respond to the complaint.</a:t>
            </a:r>
            <a:endParaRPr sz="12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534425" y="5693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Visualizations</a:t>
            </a:r>
            <a:endParaRPr/>
          </a:p>
        </p:txBody>
      </p:sp>
      <p:sp>
        <p:nvSpPr>
          <p:cNvPr id="217" name="Google Shape;217;p24"/>
          <p:cNvSpPr txBox="1"/>
          <p:nvPr/>
        </p:nvSpPr>
        <p:spPr>
          <a:xfrm>
            <a:off x="666900" y="1002325"/>
            <a:ext cx="7643700" cy="398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highlight>
                  <a:srgbClr val="171717"/>
                </a:highlight>
              </a:rPr>
              <a:t>Visual Insights: Exploring Patterns and Trends in the Data (Note:‘response_time’ is in minutes)</a:t>
            </a:r>
            <a:endParaRPr>
              <a:solidFill>
                <a:schemeClr val="lt1"/>
              </a:solidFill>
              <a:latin typeface="Lato"/>
              <a:ea typeface="Lato"/>
              <a:cs typeface="Lato"/>
              <a:sym typeface="Lato"/>
            </a:endParaRPr>
          </a:p>
        </p:txBody>
      </p:sp>
      <p:pic>
        <p:nvPicPr>
          <p:cNvPr id="218" name="Google Shape;218;p24" title="Screenshot 2025-03-27 152612.png"/>
          <p:cNvPicPr preferRelativeResize="0"/>
          <p:nvPr/>
        </p:nvPicPr>
        <p:blipFill>
          <a:blip r:embed="rId3">
            <a:alphaModFix/>
          </a:blip>
          <a:stretch>
            <a:fillRect/>
          </a:stretch>
        </p:blipFill>
        <p:spPr>
          <a:xfrm>
            <a:off x="152400" y="1400725"/>
            <a:ext cx="8546526" cy="365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5" title="Screenshot 2025-03-27 152633.png"/>
          <p:cNvPicPr preferRelativeResize="0"/>
          <p:nvPr/>
        </p:nvPicPr>
        <p:blipFill>
          <a:blip r:embed="rId3">
            <a:alphaModFix/>
          </a:blip>
          <a:stretch>
            <a:fillRect/>
          </a:stretch>
        </p:blipFill>
        <p:spPr>
          <a:xfrm>
            <a:off x="60575" y="152400"/>
            <a:ext cx="4244251" cy="2508600"/>
          </a:xfrm>
          <a:prstGeom prst="rect">
            <a:avLst/>
          </a:prstGeom>
          <a:noFill/>
          <a:ln>
            <a:noFill/>
          </a:ln>
        </p:spPr>
      </p:pic>
      <p:pic>
        <p:nvPicPr>
          <p:cNvPr id="224" name="Google Shape;224;p25" title="Screenshot 2025-03-27 152753.png"/>
          <p:cNvPicPr preferRelativeResize="0"/>
          <p:nvPr/>
        </p:nvPicPr>
        <p:blipFill>
          <a:blip r:embed="rId4">
            <a:alphaModFix/>
          </a:blip>
          <a:stretch>
            <a:fillRect/>
          </a:stretch>
        </p:blipFill>
        <p:spPr>
          <a:xfrm>
            <a:off x="4457225" y="152400"/>
            <a:ext cx="4534375" cy="2467725"/>
          </a:xfrm>
          <a:prstGeom prst="rect">
            <a:avLst/>
          </a:prstGeom>
          <a:noFill/>
          <a:ln>
            <a:noFill/>
          </a:ln>
        </p:spPr>
      </p:pic>
      <p:pic>
        <p:nvPicPr>
          <p:cNvPr id="225" name="Google Shape;225;p25" title="Screenshot 2025-03-27 152648.png"/>
          <p:cNvPicPr preferRelativeResize="0"/>
          <p:nvPr/>
        </p:nvPicPr>
        <p:blipFill>
          <a:blip r:embed="rId5">
            <a:alphaModFix/>
          </a:blip>
          <a:stretch>
            <a:fillRect/>
          </a:stretch>
        </p:blipFill>
        <p:spPr>
          <a:xfrm>
            <a:off x="152400" y="2792963"/>
            <a:ext cx="4152424" cy="2177700"/>
          </a:xfrm>
          <a:prstGeom prst="rect">
            <a:avLst/>
          </a:prstGeom>
          <a:noFill/>
          <a:ln>
            <a:noFill/>
          </a:ln>
        </p:spPr>
      </p:pic>
      <p:pic>
        <p:nvPicPr>
          <p:cNvPr id="226" name="Google Shape;226;p25" title="Screenshot 2025-03-27 152819.png"/>
          <p:cNvPicPr preferRelativeResize="0"/>
          <p:nvPr/>
        </p:nvPicPr>
        <p:blipFill>
          <a:blip r:embed="rId6">
            <a:alphaModFix/>
          </a:blip>
          <a:stretch>
            <a:fillRect/>
          </a:stretch>
        </p:blipFill>
        <p:spPr>
          <a:xfrm>
            <a:off x="4457225" y="2772525"/>
            <a:ext cx="4534375" cy="221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519325" y="616925"/>
            <a:ext cx="7227300" cy="8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Engineering and Data Transformation</a:t>
            </a:r>
            <a:endParaRPr/>
          </a:p>
        </p:txBody>
      </p:sp>
      <p:sp>
        <p:nvSpPr>
          <p:cNvPr id="232" name="Google Shape;232;p26"/>
          <p:cNvSpPr txBox="1"/>
          <p:nvPr/>
        </p:nvSpPr>
        <p:spPr>
          <a:xfrm>
            <a:off x="680525" y="1618050"/>
            <a:ext cx="8066100" cy="2208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highlight>
                  <a:srgbClr val="171717"/>
                </a:highlight>
                <a:latin typeface="Lato"/>
                <a:ea typeface="Lato"/>
                <a:cs typeface="Lato"/>
                <a:sym typeface="Lato"/>
              </a:rPr>
              <a:t>In the Feature Engineering and Data Transformation Pipeline , I performed several key steps to prepare the dataset for modeling. </a:t>
            </a:r>
            <a:endParaRPr sz="13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300">
                <a:solidFill>
                  <a:schemeClr val="lt1"/>
                </a:solidFill>
                <a:highlight>
                  <a:srgbClr val="171717"/>
                </a:highlight>
                <a:latin typeface="Lato"/>
                <a:ea typeface="Lato"/>
                <a:cs typeface="Lato"/>
                <a:sym typeface="Lato"/>
              </a:rPr>
              <a:t>- C</a:t>
            </a:r>
            <a:r>
              <a:rPr lang="en-GB" sz="1300">
                <a:solidFill>
                  <a:schemeClr val="lt1"/>
                </a:solidFill>
                <a:highlight>
                  <a:srgbClr val="171717"/>
                </a:highlight>
                <a:latin typeface="Lato"/>
                <a:ea typeface="Lato"/>
                <a:cs typeface="Lato"/>
                <a:sym typeface="Lato"/>
              </a:rPr>
              <a:t>onverted some column types to ensure consistency, such as transforming date/time columns into datetime formats and numeric columns into appropriate numeric types. </a:t>
            </a:r>
            <a:endParaRPr sz="13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300">
                <a:solidFill>
                  <a:schemeClr val="lt1"/>
                </a:solidFill>
                <a:highlight>
                  <a:srgbClr val="171717"/>
                </a:highlight>
                <a:latin typeface="Lato"/>
                <a:ea typeface="Lato"/>
                <a:cs typeface="Lato"/>
                <a:sym typeface="Lato"/>
              </a:rPr>
              <a:t>- Extracted useful features from existing columns, including deriving </a:t>
            </a:r>
            <a:r>
              <a:rPr lang="en-GB" sz="1300">
                <a:solidFill>
                  <a:schemeClr val="lt1"/>
                </a:solidFill>
                <a:latin typeface="Lato"/>
                <a:ea typeface="Lato"/>
                <a:cs typeface="Lato"/>
                <a:sym typeface="Lato"/>
              </a:rPr>
              <a:t>created_year</a:t>
            </a:r>
            <a:r>
              <a:rPr lang="en-GB" sz="1300">
                <a:solidFill>
                  <a:schemeClr val="lt1"/>
                </a:solidFill>
                <a:highlight>
                  <a:srgbClr val="171717"/>
                </a:highlight>
                <a:latin typeface="Lato"/>
                <a:ea typeface="Lato"/>
                <a:cs typeface="Lato"/>
                <a:sym typeface="Lato"/>
              </a:rPr>
              <a:t>, </a:t>
            </a:r>
            <a:r>
              <a:rPr lang="en-GB" sz="1300">
                <a:solidFill>
                  <a:schemeClr val="lt1"/>
                </a:solidFill>
                <a:latin typeface="Lato"/>
                <a:ea typeface="Lato"/>
                <a:cs typeface="Lato"/>
                <a:sym typeface="Lato"/>
              </a:rPr>
              <a:t>created_month</a:t>
            </a:r>
            <a:r>
              <a:rPr lang="en-GB" sz="1300">
                <a:solidFill>
                  <a:schemeClr val="lt1"/>
                </a:solidFill>
                <a:highlight>
                  <a:srgbClr val="171717"/>
                </a:highlight>
                <a:latin typeface="Lato"/>
                <a:ea typeface="Lato"/>
                <a:cs typeface="Lato"/>
                <a:sym typeface="Lato"/>
              </a:rPr>
              <a:t>, </a:t>
            </a:r>
            <a:r>
              <a:rPr lang="en-GB" sz="1300">
                <a:solidFill>
                  <a:schemeClr val="lt1"/>
                </a:solidFill>
                <a:latin typeface="Lato"/>
                <a:ea typeface="Lato"/>
                <a:cs typeface="Lato"/>
                <a:sym typeface="Lato"/>
              </a:rPr>
              <a:t>created_day</a:t>
            </a:r>
            <a:r>
              <a:rPr lang="en-GB" sz="1300">
                <a:solidFill>
                  <a:schemeClr val="lt1"/>
                </a:solidFill>
                <a:highlight>
                  <a:srgbClr val="171717"/>
                </a:highlight>
                <a:latin typeface="Lato"/>
                <a:ea typeface="Lato"/>
                <a:cs typeface="Lato"/>
                <a:sym typeface="Lato"/>
              </a:rPr>
              <a:t>, and </a:t>
            </a:r>
            <a:r>
              <a:rPr lang="en-GB" sz="1300">
                <a:solidFill>
                  <a:schemeClr val="lt1"/>
                </a:solidFill>
                <a:latin typeface="Lato"/>
                <a:ea typeface="Lato"/>
                <a:cs typeface="Lato"/>
                <a:sym typeface="Lato"/>
              </a:rPr>
              <a:t>created_hour</a:t>
            </a:r>
            <a:r>
              <a:rPr lang="en-GB" sz="1300">
                <a:solidFill>
                  <a:schemeClr val="lt1"/>
                </a:solidFill>
                <a:highlight>
                  <a:srgbClr val="171717"/>
                </a:highlight>
                <a:latin typeface="Lato"/>
                <a:ea typeface="Lato"/>
                <a:cs typeface="Lato"/>
                <a:sym typeface="Lato"/>
              </a:rPr>
              <a:t> from the </a:t>
            </a:r>
            <a:r>
              <a:rPr lang="en-GB" sz="1300">
                <a:solidFill>
                  <a:schemeClr val="lt1"/>
                </a:solidFill>
                <a:latin typeface="Lato"/>
                <a:ea typeface="Lato"/>
                <a:cs typeface="Lato"/>
                <a:sym typeface="Lato"/>
              </a:rPr>
              <a:t>created_date</a:t>
            </a:r>
            <a:r>
              <a:rPr lang="en-GB" sz="1300">
                <a:solidFill>
                  <a:schemeClr val="lt1"/>
                </a:solidFill>
                <a:highlight>
                  <a:srgbClr val="171717"/>
                </a:highlight>
                <a:latin typeface="Lato"/>
                <a:ea typeface="Lato"/>
                <a:cs typeface="Lato"/>
                <a:sym typeface="Lato"/>
              </a:rPr>
              <a:t> column to capture temporal patterns. </a:t>
            </a:r>
            <a:endParaRPr sz="13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300">
                <a:solidFill>
                  <a:schemeClr val="lt1"/>
                </a:solidFill>
                <a:highlight>
                  <a:srgbClr val="171717"/>
                </a:highlight>
                <a:latin typeface="Lato"/>
                <a:ea typeface="Lato"/>
                <a:cs typeface="Lato"/>
                <a:sym typeface="Lato"/>
              </a:rPr>
              <a:t>- Encoding to handle categorical variables, using one-hot encoding for low-cardinality columns and target encoding for high-cardinality columns, ensuring efficient representation of categorical data. </a:t>
            </a:r>
            <a:endParaRPr sz="1300">
              <a:solidFill>
                <a:schemeClr val="lt1"/>
              </a:solidFill>
              <a:highlight>
                <a:srgbClr val="171717"/>
              </a:highlight>
              <a:latin typeface="Lato"/>
              <a:ea typeface="Lato"/>
              <a:cs typeface="Lato"/>
              <a:sym typeface="Lato"/>
            </a:endParaRPr>
          </a:p>
          <a:p>
            <a:pPr indent="0" lvl="0" marL="0" rtl="0" algn="l">
              <a:spcBef>
                <a:spcPts val="0"/>
              </a:spcBef>
              <a:spcAft>
                <a:spcPts val="0"/>
              </a:spcAft>
              <a:buNone/>
            </a:pPr>
            <a:r>
              <a:rPr lang="en-GB" sz="1300">
                <a:solidFill>
                  <a:schemeClr val="lt1"/>
                </a:solidFill>
                <a:highlight>
                  <a:srgbClr val="171717"/>
                </a:highlight>
                <a:latin typeface="Lato"/>
                <a:ea typeface="Lato"/>
                <a:cs typeface="Lato"/>
                <a:sym typeface="Lato"/>
              </a:rPr>
              <a:t>- Normalization on numeric features to standardize their scales, improving model performance and convergence during training.</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